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2" r:id="rId1"/>
    <p:sldMasterId id="2147483724" r:id="rId2"/>
  </p:sldMasterIdLst>
  <p:notesMasterIdLst>
    <p:notesMasterId r:id="rId29"/>
  </p:notesMasterIdLst>
  <p:sldIdLst>
    <p:sldId id="256" r:id="rId3"/>
    <p:sldId id="257" r:id="rId4"/>
    <p:sldId id="285" r:id="rId5"/>
    <p:sldId id="258" r:id="rId6"/>
    <p:sldId id="259" r:id="rId7"/>
    <p:sldId id="272" r:id="rId8"/>
    <p:sldId id="273" r:id="rId9"/>
    <p:sldId id="260" r:id="rId10"/>
    <p:sldId id="274" r:id="rId11"/>
    <p:sldId id="262" r:id="rId12"/>
    <p:sldId id="263" r:id="rId13"/>
    <p:sldId id="264" r:id="rId14"/>
    <p:sldId id="265" r:id="rId15"/>
    <p:sldId id="275" r:id="rId16"/>
    <p:sldId id="276" r:id="rId17"/>
    <p:sldId id="278" r:id="rId18"/>
    <p:sldId id="279" r:id="rId19"/>
    <p:sldId id="287" r:id="rId20"/>
    <p:sldId id="288" r:id="rId21"/>
    <p:sldId id="280" r:id="rId22"/>
    <p:sldId id="283" r:id="rId23"/>
    <p:sldId id="281" r:id="rId24"/>
    <p:sldId id="282" r:id="rId25"/>
    <p:sldId id="284" r:id="rId26"/>
    <p:sldId id="268" r:id="rId27"/>
    <p:sldId id="286" r:id="rId2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8" autoAdjust="0"/>
    <p:restoredTop sz="94660"/>
  </p:normalViewPr>
  <p:slideViewPr>
    <p:cSldViewPr snapToGrid="0">
      <p:cViewPr varScale="1">
        <p:scale>
          <a:sx n="75" d="100"/>
          <a:sy n="75" d="100"/>
        </p:scale>
        <p:origin x="5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995891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3999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0012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4125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386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4967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3901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4822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4342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7094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0407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038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912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1131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3025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12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8788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2178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0887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5743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9546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509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8335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2441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21871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2316576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8839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15163013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07497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7185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66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90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315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723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439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0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51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000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909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44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ficus.pntic.mec.es/fmas0021/software_deportivo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es.slideshare.net/henrygallohidalgo/ley-del-deporte-educacin-fsica-y-recreacin-definitiva" TargetMode="External"/><Relationship Id="rId4" Type="http://schemas.openxmlformats.org/officeDocument/2006/relationships/hyperlink" Target="http://www.monografias.com/trabajos89/propuesta-actividades-fisico-deportivas-recreativas/propuesta-actividades-fisico-deportivas-recreativas.shtml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ctrTitle"/>
          </p:nvPr>
        </p:nvSpPr>
        <p:spPr>
          <a:xfrm>
            <a:off x="1507067" y="1983545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Bookman Old Style"/>
              <a:buNone/>
            </a:pPr>
            <a:r>
              <a:rPr lang="en-US" sz="4800" b="1" i="0" u="none" strike="noStrike" cap="none" dirty="0">
                <a:solidFill>
                  <a:schemeClr val="tx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UNIVERSIDAD TECNOLÓGICA ISRAEL</a:t>
            </a:r>
            <a:endParaRPr sz="4800" b="1" i="0" u="none" strike="noStrike" cap="none" dirty="0">
              <a:solidFill>
                <a:schemeClr val="tx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subTitle" idx="1"/>
          </p:nvPr>
        </p:nvSpPr>
        <p:spPr>
          <a:xfrm>
            <a:off x="1507067" y="3840340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s-MX" sz="2400" b="0" i="0" u="none" strike="noStrike" cap="none" dirty="0" smtClean="0">
                <a:solidFill>
                  <a:schemeClr val="tx1"/>
                </a:solidFill>
                <a:latin typeface="Rockwell"/>
                <a:ea typeface="Rockwell"/>
                <a:cs typeface="Rockwell"/>
                <a:sym typeface="Rockwell"/>
              </a:rPr>
              <a:t>SISTEMA ORGANIZADOR DE RESULTADOS GLOBALES DE FÚTBOL EN LA LIGA BARRIAL SANTA ANA  CHILLOGALLO</a:t>
            </a:r>
            <a:endParaRPr lang="es-MX" sz="2400" b="0" i="0" u="none" strike="noStrike" cap="none" dirty="0">
              <a:solidFill>
                <a:schemeClr val="tx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174" y="0"/>
            <a:ext cx="4286250" cy="1983545"/>
          </a:xfrm>
          <a:prstGeom prst="rect">
            <a:avLst/>
          </a:prstGeom>
        </p:spPr>
      </p:pic>
      <p:sp>
        <p:nvSpPr>
          <p:cNvPr id="5" name="Shape 145"/>
          <p:cNvSpPr/>
          <p:nvPr/>
        </p:nvSpPr>
        <p:spPr>
          <a:xfrm>
            <a:off x="658396" y="5146689"/>
            <a:ext cx="2352090" cy="1702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tx1"/>
                </a:solidFill>
                <a:latin typeface="Rockwell"/>
                <a:ea typeface="Rockwell"/>
                <a:cs typeface="Rockwell"/>
                <a:sym typeface="Rockwell"/>
              </a:rPr>
              <a:t>Gabriel </a:t>
            </a:r>
            <a:r>
              <a:rPr lang="en-US" sz="2000" b="1" i="0" u="none" strike="noStrike" cap="none" dirty="0" err="1">
                <a:solidFill>
                  <a:schemeClr val="tx1"/>
                </a:solidFill>
                <a:latin typeface="Rockwell"/>
                <a:ea typeface="Rockwell"/>
                <a:cs typeface="Rockwell"/>
                <a:sym typeface="Rockwell"/>
              </a:rPr>
              <a:t>Pazmiño</a:t>
            </a:r>
            <a:endParaRPr sz="2000" b="1" dirty="0">
              <a:solidFill>
                <a:schemeClr val="tx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Rockwell"/>
                <a:ea typeface="Rockwell"/>
                <a:cs typeface="Rockwell"/>
                <a:sym typeface="Rockwell"/>
              </a:rPr>
              <a:t>Adrian Vasco</a:t>
            </a:r>
            <a:endParaRPr sz="2000" b="1" dirty="0">
              <a:solidFill>
                <a:schemeClr val="tx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Rockwell"/>
                <a:ea typeface="Rockwell"/>
                <a:cs typeface="Rockwell"/>
                <a:sym typeface="Rockwell"/>
              </a:rPr>
              <a:t>Carlos </a:t>
            </a:r>
            <a:r>
              <a:rPr lang="en-US" sz="2000" b="1" dirty="0" smtClean="0">
                <a:solidFill>
                  <a:schemeClr val="tx1"/>
                </a:solidFill>
                <a:latin typeface="Rockwell"/>
                <a:ea typeface="Rockwell"/>
                <a:cs typeface="Rockwell"/>
                <a:sym typeface="Rockwell"/>
              </a:rPr>
              <a:t>Ortiz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chemeClr val="tx1"/>
                </a:solidFill>
                <a:latin typeface="Rockwell"/>
                <a:ea typeface="Rockwell"/>
                <a:cs typeface="Rockwell"/>
                <a:sym typeface="Rockwell"/>
              </a:rPr>
              <a:t>Liliana Cuenca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Bookman Old Style"/>
              <a:buNone/>
            </a:pPr>
            <a:r>
              <a:rPr lang="en-US" sz="3400" b="1" i="0" u="none" strike="noStrike" cap="none" dirty="0">
                <a:latin typeface="Bookman Old Style"/>
                <a:ea typeface="Bookman Old Style"/>
                <a:cs typeface="Bookman Old Style"/>
                <a:sym typeface="Bookman Old Style"/>
              </a:rPr>
              <a:t>REQUERIMIENTOS FUNCIONALES</a:t>
            </a:r>
            <a:endParaRPr sz="3400" b="1" i="0" u="none" strike="noStrike" cap="none" dirty="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42" name="Shape 242"/>
          <p:cNvSpPr txBox="1">
            <a:spLocks noGrp="1"/>
          </p:cNvSpPr>
          <p:nvPr>
            <p:ph idx="1"/>
          </p:nvPr>
        </p:nvSpPr>
        <p:spPr>
          <a:xfrm>
            <a:off x="7082292" y="2140361"/>
            <a:ext cx="4383419" cy="3710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tx1"/>
                </a:solidFill>
                <a:latin typeface="Rockwell"/>
                <a:ea typeface="Rockwell"/>
                <a:cs typeface="Rockwell"/>
                <a:sym typeface="Rockwell"/>
              </a:rPr>
              <a:t>El Sistema </a:t>
            </a:r>
            <a:r>
              <a:rPr lang="en-US" sz="2800" b="0" i="0" u="none" strike="noStrike" cap="none" dirty="0" smtClean="0">
                <a:solidFill>
                  <a:schemeClr val="tx1"/>
                </a:solidFill>
                <a:latin typeface="Rockwell"/>
                <a:ea typeface="Rockwell"/>
                <a:cs typeface="Rockwell"/>
                <a:sym typeface="Rockwell"/>
              </a:rPr>
              <a:t>desplegará 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Rockwell"/>
                <a:ea typeface="Rockwell"/>
                <a:cs typeface="Rockwell"/>
                <a:sym typeface="Rockwell"/>
              </a:rPr>
              <a:t>la </a:t>
            </a:r>
            <a:r>
              <a:rPr lang="es-EC" sz="2800" b="0" i="0" u="none" strike="noStrike" cap="none" dirty="0" smtClean="0">
                <a:solidFill>
                  <a:schemeClr val="tx1"/>
                </a:solidFill>
                <a:latin typeface="Rockwell"/>
                <a:ea typeface="Rockwell"/>
                <a:cs typeface="Rockwell"/>
                <a:sym typeface="Rockwell"/>
              </a:rPr>
              <a:t>información</a:t>
            </a:r>
            <a:r>
              <a:rPr lang="en-US" sz="2800" b="0" i="0" u="none" strike="noStrike" cap="none" dirty="0" smtClean="0">
                <a:solidFill>
                  <a:schemeClr val="tx1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Rockwell"/>
                <a:ea typeface="Rockwell"/>
                <a:cs typeface="Rockwell"/>
                <a:sym typeface="Rockwell"/>
              </a:rPr>
              <a:t>de la </a:t>
            </a:r>
            <a:r>
              <a:rPr lang="en-US" sz="2800" b="0" i="0" u="none" strike="noStrike" cap="none" dirty="0" err="1" smtClean="0">
                <a:solidFill>
                  <a:schemeClr val="tx1"/>
                </a:solidFill>
                <a:latin typeface="Rockwell"/>
                <a:ea typeface="Rockwell"/>
                <a:cs typeface="Rockwell"/>
                <a:sym typeface="Rockwell"/>
              </a:rPr>
              <a:t>tabla</a:t>
            </a:r>
            <a:r>
              <a:rPr lang="en-US" sz="2800" b="0" i="0" u="none" strike="noStrike" cap="none" dirty="0" smtClean="0">
                <a:solidFill>
                  <a:schemeClr val="tx1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Rockwell"/>
                <a:ea typeface="Rockwell"/>
                <a:cs typeface="Rockwell"/>
                <a:sym typeface="Rockwell"/>
              </a:rPr>
              <a:t>de posiciones de </a:t>
            </a:r>
            <a:r>
              <a:rPr lang="es-EC" sz="2800" b="0" i="0" u="none" strike="noStrike" cap="none" dirty="0" smtClean="0">
                <a:solidFill>
                  <a:schemeClr val="tx1"/>
                </a:solidFill>
                <a:latin typeface="Rockwell"/>
                <a:ea typeface="Rockwell"/>
                <a:cs typeface="Rockwell"/>
                <a:sym typeface="Rockwell"/>
              </a:rPr>
              <a:t>los</a:t>
            </a:r>
            <a:r>
              <a:rPr lang="en-US" sz="2800" b="0" i="0" u="none" strike="noStrike" cap="none" dirty="0" smtClean="0">
                <a:solidFill>
                  <a:schemeClr val="tx1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Rockwell"/>
                <a:ea typeface="Rockwell"/>
                <a:cs typeface="Rockwell"/>
                <a:sym typeface="Rockwell"/>
              </a:rPr>
              <a:t>equipos </a:t>
            </a:r>
            <a:r>
              <a:rPr lang="en-US" sz="2800" b="0" i="0" u="none" strike="noStrike" cap="none" dirty="0" smtClean="0">
                <a:solidFill>
                  <a:schemeClr val="tx1"/>
                </a:solidFill>
                <a:latin typeface="Rockwell"/>
                <a:ea typeface="Rockwell"/>
                <a:cs typeface="Rockwell"/>
                <a:sym typeface="Rockwell"/>
              </a:rPr>
              <a:t>a traves de</a:t>
            </a:r>
            <a:r>
              <a:rPr lang="es-EC" sz="2800" b="0" i="0" u="none" strike="noStrike" cap="none" dirty="0" smtClean="0">
                <a:solidFill>
                  <a:schemeClr val="tx1"/>
                </a:solidFill>
                <a:latin typeface="Rockwell"/>
                <a:ea typeface="Rockwell"/>
                <a:cs typeface="Rockwell"/>
                <a:sym typeface="Rockwell"/>
              </a:rPr>
              <a:t> parámetros </a:t>
            </a:r>
            <a:r>
              <a:rPr lang="en-US" sz="2800" b="0" i="0" u="none" strike="noStrike" cap="none" dirty="0" smtClean="0">
                <a:solidFill>
                  <a:schemeClr val="tx1"/>
                </a:solidFill>
                <a:latin typeface="Rockwell"/>
                <a:ea typeface="Rockwell"/>
                <a:cs typeface="Rockwell"/>
                <a:sym typeface="Rockwell"/>
              </a:rPr>
              <a:t>de 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Rockwell"/>
                <a:ea typeface="Rockwell"/>
                <a:cs typeface="Rockwell"/>
                <a:sym typeface="Rockwell"/>
              </a:rPr>
              <a:t>la </a:t>
            </a:r>
            <a:r>
              <a:rPr lang="es-EC" sz="2800" b="0" i="0" u="none" strike="noStrike" cap="none" dirty="0" smtClean="0">
                <a:solidFill>
                  <a:schemeClr val="tx1"/>
                </a:solidFill>
                <a:latin typeface="Rockwell"/>
                <a:ea typeface="Rockwell"/>
                <a:cs typeface="Rockwell"/>
                <a:sym typeface="Rockwell"/>
              </a:rPr>
              <a:t>consulta</a:t>
            </a:r>
            <a:r>
              <a:rPr lang="en-US" sz="2800" b="0" i="0" u="none" strike="noStrike" cap="none" dirty="0" smtClean="0">
                <a:solidFill>
                  <a:schemeClr val="tx1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Rockwell"/>
                <a:ea typeface="Rockwell"/>
                <a:cs typeface="Rockwell"/>
                <a:sym typeface="Rockwell"/>
              </a:rPr>
              <a:t>a realizarce.</a:t>
            </a:r>
            <a:endParaRPr sz="2800" b="0" i="0" u="none" strike="noStrike" cap="none" dirty="0">
              <a:solidFill>
                <a:schemeClr val="tx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43" name="Shape 2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1969" y="1935921"/>
            <a:ext cx="5905500" cy="3914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Shape 2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883" y="499410"/>
            <a:ext cx="5610399" cy="6022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51494" y="499410"/>
            <a:ext cx="5320553" cy="6022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Bookman Old Style"/>
              <a:buNone/>
            </a:pPr>
            <a:r>
              <a:rPr lang="en-US" sz="3400" b="1" i="0" u="none" strike="noStrike" cap="none" dirty="0">
                <a:solidFill>
                  <a:schemeClr val="tx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REQUERIMIENTOS NO FUNCIONALES</a:t>
            </a:r>
            <a:endParaRPr sz="3400" b="1" i="0" u="none" strike="noStrike" cap="none" dirty="0">
              <a:solidFill>
                <a:schemeClr val="tx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55" name="Shape 255"/>
          <p:cNvSpPr txBox="1">
            <a:spLocks noGrp="1"/>
          </p:cNvSpPr>
          <p:nvPr>
            <p:ph idx="1"/>
          </p:nvPr>
        </p:nvSpPr>
        <p:spPr>
          <a:xfrm>
            <a:off x="6730253" y="1670902"/>
            <a:ext cx="4113722" cy="284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-EC" sz="2000" b="0" i="0" u="none" strike="noStrike" cap="none" dirty="0" smtClean="0">
                <a:latin typeface="Rockwell"/>
                <a:ea typeface="Rockwell"/>
                <a:cs typeface="Rockwell"/>
                <a:sym typeface="Rockwell"/>
              </a:rPr>
              <a:t>Fiabilidad</a:t>
            </a:r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-EC" sz="2000" b="0" i="0" u="none" strike="noStrike" cap="none" dirty="0" smtClean="0">
                <a:latin typeface="Rockwell"/>
                <a:ea typeface="Rockwell"/>
                <a:cs typeface="Rockwell"/>
                <a:sym typeface="Rockwell"/>
              </a:rPr>
              <a:t>Usabilidad</a:t>
            </a:r>
            <a:r>
              <a:rPr lang="en-US" sz="2000" b="0" i="0" u="none" strike="noStrike" cap="none" dirty="0" smtClean="0">
                <a:latin typeface="Rockwell"/>
                <a:ea typeface="Rockwell"/>
                <a:cs typeface="Rockwell"/>
                <a:sym typeface="Rockwell"/>
              </a:rPr>
              <a:t> </a:t>
            </a:r>
            <a:endParaRPr dirty="0"/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-EC" sz="2000" b="0" i="0" u="none" strike="noStrike" cap="none" dirty="0" smtClean="0">
                <a:sym typeface="Rockwell"/>
              </a:rPr>
              <a:t>Portabilidad </a:t>
            </a:r>
            <a:endParaRPr lang="es-EC" dirty="0" smtClean="0"/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-EC" sz="2000" b="0" i="0" u="none" strike="noStrike" cap="none" dirty="0" smtClean="0">
                <a:sym typeface="Rockwell"/>
              </a:rPr>
              <a:t>Rendimiento </a:t>
            </a:r>
            <a:endParaRPr lang="es-EC" dirty="0" smtClean="0"/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-EC" sz="2000" b="0" i="0" u="none" strike="noStrike" cap="none" dirty="0" smtClean="0">
                <a:latin typeface="Rockwell"/>
                <a:ea typeface="Rockwell"/>
                <a:cs typeface="Rockwell"/>
                <a:sym typeface="Rockwell"/>
              </a:rPr>
              <a:t>Desempeño</a:t>
            </a:r>
          </a:p>
          <a:p>
            <a:pPr marL="228600" marR="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56" name="Shape 2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804" y="1905000"/>
            <a:ext cx="4194455" cy="25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Shape 2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64423" y="4445739"/>
            <a:ext cx="5490988" cy="2236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Shape 2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755"/>
            <a:ext cx="6484470" cy="3242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84470" y="3068732"/>
            <a:ext cx="5707530" cy="3789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38239" y="436099"/>
            <a:ext cx="10353761" cy="1326321"/>
          </a:xfrm>
        </p:spPr>
        <p:txBody>
          <a:bodyPr/>
          <a:lstStyle/>
          <a:p>
            <a:r>
              <a:rPr lang="es-ES" dirty="0" smtClean="0"/>
              <a:t>METODOLOGÍA XP</a:t>
            </a:r>
            <a:endParaRPr lang="es-EC" dirty="0"/>
          </a:p>
        </p:txBody>
      </p:sp>
      <p:sp>
        <p:nvSpPr>
          <p:cNvPr id="3" name="Marcador de texto 2"/>
          <p:cNvSpPr>
            <a:spLocks noGrp="1"/>
          </p:cNvSpPr>
          <p:nvPr>
            <p:ph idx="1"/>
          </p:nvPr>
        </p:nvSpPr>
        <p:spPr>
          <a:xfrm>
            <a:off x="621695" y="1207064"/>
            <a:ext cx="6337905" cy="5650936"/>
          </a:xfrm>
        </p:spPr>
        <p:txBody>
          <a:bodyPr>
            <a:normAutofit/>
          </a:bodyPr>
          <a:lstStyle/>
          <a:p>
            <a:r>
              <a:rPr lang="es-MX" sz="2400" dirty="0" smtClean="0">
                <a:solidFill>
                  <a:schemeClr val="tx1"/>
                </a:solidFill>
              </a:rPr>
              <a:t>Es </a:t>
            </a:r>
            <a:r>
              <a:rPr lang="es-MX" sz="2400" dirty="0">
                <a:solidFill>
                  <a:schemeClr val="tx1"/>
                </a:solidFill>
              </a:rPr>
              <a:t>muy adaptable </a:t>
            </a:r>
            <a:r>
              <a:rPr lang="es-MX" sz="2400" dirty="0" smtClean="0">
                <a:solidFill>
                  <a:schemeClr val="tx1"/>
                </a:solidFill>
              </a:rPr>
              <a:t>a necesidades </a:t>
            </a:r>
            <a:r>
              <a:rPr lang="es-MX" sz="2400" dirty="0">
                <a:solidFill>
                  <a:schemeClr val="tx1"/>
                </a:solidFill>
              </a:rPr>
              <a:t>ya que no sigue un régimen muy estricto para </a:t>
            </a:r>
            <a:r>
              <a:rPr lang="es-MX" sz="2400" dirty="0" smtClean="0">
                <a:solidFill>
                  <a:schemeClr val="tx1"/>
                </a:solidFill>
              </a:rPr>
              <a:t>poderla seguir.</a:t>
            </a:r>
          </a:p>
          <a:p>
            <a:r>
              <a:rPr lang="es-MX" sz="2400" dirty="0">
                <a:solidFill>
                  <a:schemeClr val="tx1"/>
                </a:solidFill>
              </a:rPr>
              <a:t>T</a:t>
            </a:r>
            <a:r>
              <a:rPr lang="es-MX" sz="2400" dirty="0" smtClean="0">
                <a:solidFill>
                  <a:schemeClr val="tx1"/>
                </a:solidFill>
              </a:rPr>
              <a:t>ener </a:t>
            </a:r>
            <a:r>
              <a:rPr lang="es-MX" sz="2400" dirty="0">
                <a:solidFill>
                  <a:schemeClr val="tx1"/>
                </a:solidFill>
              </a:rPr>
              <a:t>un enfoque en el trabajo en grupo </a:t>
            </a:r>
            <a:r>
              <a:rPr lang="es-MX" sz="2400" dirty="0" smtClean="0">
                <a:solidFill>
                  <a:schemeClr val="tx1"/>
                </a:solidFill>
              </a:rPr>
              <a:t>es </a:t>
            </a:r>
            <a:r>
              <a:rPr lang="es-MX" sz="2400" dirty="0">
                <a:solidFill>
                  <a:schemeClr val="tx1"/>
                </a:solidFill>
              </a:rPr>
              <a:t>más </a:t>
            </a:r>
            <a:r>
              <a:rPr lang="es-MX" sz="2400" dirty="0" smtClean="0">
                <a:solidFill>
                  <a:schemeClr val="tx1"/>
                </a:solidFill>
              </a:rPr>
              <a:t>fácil el </a:t>
            </a:r>
            <a:r>
              <a:rPr lang="es-MX" sz="2400" dirty="0">
                <a:solidFill>
                  <a:schemeClr val="tx1"/>
                </a:solidFill>
              </a:rPr>
              <a:t>dividir nuestras contribuciones al proyecto. </a:t>
            </a:r>
            <a:endParaRPr lang="es-MX" sz="2400" dirty="0" smtClean="0">
              <a:solidFill>
                <a:schemeClr val="tx1"/>
              </a:solidFill>
            </a:endParaRPr>
          </a:p>
          <a:p>
            <a:r>
              <a:rPr lang="es-MX" sz="2400" dirty="0" smtClean="0">
                <a:solidFill>
                  <a:schemeClr val="tx1"/>
                </a:solidFill>
              </a:rPr>
              <a:t>Permite </a:t>
            </a:r>
            <a:r>
              <a:rPr lang="es-MX" sz="2400" dirty="0">
                <a:solidFill>
                  <a:schemeClr val="tx1"/>
                </a:solidFill>
              </a:rPr>
              <a:t>ver </a:t>
            </a:r>
            <a:r>
              <a:rPr lang="es-MX" sz="2400" dirty="0" smtClean="0">
                <a:solidFill>
                  <a:schemeClr val="tx1"/>
                </a:solidFill>
              </a:rPr>
              <a:t>nuestro punto de vista desde </a:t>
            </a:r>
            <a:r>
              <a:rPr lang="es-MX" sz="2400" dirty="0">
                <a:solidFill>
                  <a:schemeClr val="tx1"/>
                </a:solidFill>
              </a:rPr>
              <a:t>el punto de vista del Cliente (en este caso nos permite que </a:t>
            </a:r>
            <a:r>
              <a:rPr lang="es-MX" sz="2400" dirty="0" smtClean="0">
                <a:solidFill>
                  <a:schemeClr val="tx1"/>
                </a:solidFill>
              </a:rPr>
              <a:t>los administradores que harán </a:t>
            </a:r>
            <a:r>
              <a:rPr lang="es-MX" sz="2400" dirty="0">
                <a:solidFill>
                  <a:schemeClr val="tx1"/>
                </a:solidFill>
              </a:rPr>
              <a:t>la revisión </a:t>
            </a:r>
            <a:r>
              <a:rPr lang="es-MX" sz="2400" dirty="0" smtClean="0">
                <a:solidFill>
                  <a:schemeClr val="tx1"/>
                </a:solidFill>
              </a:rPr>
              <a:t>al proyecto</a:t>
            </a:r>
            <a:r>
              <a:rPr lang="es-MX" sz="2400" dirty="0">
                <a:solidFill>
                  <a:schemeClr val="tx1"/>
                </a:solidFill>
              </a:rPr>
              <a:t>, </a:t>
            </a:r>
            <a:r>
              <a:rPr lang="es-MX" sz="2400" dirty="0" smtClean="0">
                <a:solidFill>
                  <a:schemeClr val="tx1"/>
                </a:solidFill>
              </a:rPr>
              <a:t>nos de su opinión </a:t>
            </a:r>
            <a:r>
              <a:rPr lang="es-MX" sz="2400" dirty="0">
                <a:solidFill>
                  <a:schemeClr val="tx1"/>
                </a:solidFill>
              </a:rPr>
              <a:t>en cuanto a que les gustaría que agregáramos y que </a:t>
            </a:r>
            <a:r>
              <a:rPr lang="es-MX" sz="2400" dirty="0" smtClean="0">
                <a:solidFill>
                  <a:schemeClr val="tx1"/>
                </a:solidFill>
              </a:rPr>
              <a:t>modificaciones serian </a:t>
            </a:r>
            <a:r>
              <a:rPr lang="es-MX" sz="2400" dirty="0">
                <a:solidFill>
                  <a:schemeClr val="tx1"/>
                </a:solidFill>
              </a:rPr>
              <a:t>ideales para el mismo).</a:t>
            </a:r>
            <a:endParaRPr lang="es-EC" sz="2400" dirty="0">
              <a:solidFill>
                <a:schemeClr val="tx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75" t="11753" r="20389" b="21937"/>
          <a:stretch/>
        </p:blipFill>
        <p:spPr>
          <a:xfrm>
            <a:off x="8079856" y="2517360"/>
            <a:ext cx="31623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4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4199"/>
            <a:ext cx="6335712" cy="382270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" t="19602" r="434" b="6644"/>
          <a:stretch/>
        </p:blipFill>
        <p:spPr>
          <a:xfrm>
            <a:off x="6335712" y="3124199"/>
            <a:ext cx="5856288" cy="373380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27" b="5312"/>
          <a:stretch/>
        </p:blipFill>
        <p:spPr>
          <a:xfrm>
            <a:off x="0" y="0"/>
            <a:ext cx="12192000" cy="314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04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HISTORIAS DE USUARIO</a:t>
            </a:r>
            <a:endParaRPr lang="es-EC" dirty="0"/>
          </a:p>
        </p:txBody>
      </p:sp>
      <p:sp>
        <p:nvSpPr>
          <p:cNvPr id="3" name="Marcador de texto 2"/>
          <p:cNvSpPr>
            <a:spLocks noGrp="1"/>
          </p:cNvSpPr>
          <p:nvPr>
            <p:ph idx="1"/>
          </p:nvPr>
        </p:nvSpPr>
        <p:spPr>
          <a:xfrm>
            <a:off x="154745" y="1506549"/>
            <a:ext cx="6414867" cy="4922079"/>
          </a:xfrm>
        </p:spPr>
        <p:txBody>
          <a:bodyPr>
            <a:noAutofit/>
          </a:bodyPr>
          <a:lstStyle/>
          <a:p>
            <a:r>
              <a:rPr lang="es-MX" sz="2400" dirty="0" smtClean="0"/>
              <a:t>Son </a:t>
            </a:r>
            <a:r>
              <a:rPr lang="es-MX" sz="2400" dirty="0"/>
              <a:t>descripciones cortas de una necesidad de un cliente del software que estemos desarrollando. </a:t>
            </a:r>
            <a:endParaRPr lang="es-MX" sz="2400" dirty="0" smtClean="0"/>
          </a:p>
          <a:p>
            <a:r>
              <a:rPr lang="es-MX" sz="2400" dirty="0"/>
              <a:t>Al redactar una historia de usuario deben tenerse en cuenta describir el Rol, la funcionalidad y el resultado esperado de la aplicación en una frase corta. Adicionalmente, debe venir acompañada de los criterios de aceptación, no más de 4 por historia, redactado también en una frase que incluya el contexto, el evento y el comportamiento esperado ante ese </a:t>
            </a:r>
            <a:r>
              <a:rPr lang="es-MX" sz="2400" dirty="0" smtClean="0"/>
              <a:t>evento.</a:t>
            </a:r>
            <a:endParaRPr lang="es-EC" sz="2400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612" y="1935922"/>
            <a:ext cx="5622387" cy="492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5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68"/>
          <p:cNvSpPr txBox="1">
            <a:spLocks noGrp="1"/>
          </p:cNvSpPr>
          <p:nvPr>
            <p:ph type="title"/>
          </p:nvPr>
        </p:nvSpPr>
        <p:spPr>
          <a:xfrm>
            <a:off x="646667" y="286857"/>
            <a:ext cx="3150633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Bookman Old Style"/>
              <a:buNone/>
            </a:pPr>
            <a:r>
              <a:rPr lang="en-US" sz="3400" b="1" i="0" u="none" strike="noStrike" cap="none" dirty="0" err="1" smtClean="0">
                <a:latin typeface="Bookman Old Style"/>
                <a:ea typeface="Bookman Old Style"/>
                <a:cs typeface="Bookman Old Style"/>
                <a:sym typeface="Bookman Old Style"/>
              </a:rPr>
              <a:t>Ejemplo</a:t>
            </a:r>
            <a:endParaRPr sz="3400" b="1" i="0" u="none" strike="noStrike" cap="none" dirty="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8" t="26667" r="10000" b="23704"/>
          <a:stretch/>
        </p:blipFill>
        <p:spPr>
          <a:xfrm>
            <a:off x="1164395" y="1810126"/>
            <a:ext cx="7548781" cy="448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3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PRUEBAS UNITARIAS</a:t>
            </a:r>
            <a:endParaRPr lang="es-EC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71" y="2102845"/>
            <a:ext cx="5190978" cy="4185413"/>
          </a:xfrm>
        </p:spPr>
      </p:pic>
    </p:spTree>
    <p:extLst>
      <p:ext uri="{BB962C8B-B14F-4D97-AF65-F5344CB8AC3E}">
        <p14:creationId xmlns:p14="http://schemas.microsoft.com/office/powerpoint/2010/main" val="408179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PRUEBAS DE ACEPTACIÓN</a:t>
            </a:r>
            <a:endParaRPr lang="es-EC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10"/>
          <a:stretch/>
        </p:blipFill>
        <p:spPr>
          <a:xfrm>
            <a:off x="422031" y="1209822"/>
            <a:ext cx="9101797" cy="4873809"/>
          </a:xfrm>
        </p:spPr>
      </p:pic>
    </p:spTree>
    <p:extLst>
      <p:ext uri="{BB962C8B-B14F-4D97-AF65-F5344CB8AC3E}">
        <p14:creationId xmlns:p14="http://schemas.microsoft.com/office/powerpoint/2010/main" val="218877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677334" y="356542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Bookman Old Style"/>
              <a:buNone/>
            </a:pPr>
            <a:r>
              <a:rPr lang="en-US" sz="3400" b="1" i="0" u="none" strike="noStrike" cap="none" dirty="0">
                <a:solidFill>
                  <a:schemeClr val="tx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TEMA</a:t>
            </a:r>
            <a:endParaRPr sz="3400" b="1" i="0" u="none" strike="noStrike" cap="none" dirty="0">
              <a:solidFill>
                <a:schemeClr val="tx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44" name="Shape 144"/>
          <p:cNvSpPr txBox="1">
            <a:spLocks noGrp="1"/>
          </p:cNvSpPr>
          <p:nvPr>
            <p:ph idx="1"/>
          </p:nvPr>
        </p:nvSpPr>
        <p:spPr>
          <a:xfrm>
            <a:off x="851681" y="1677342"/>
            <a:ext cx="8675115" cy="123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s-MX" sz="2400" b="0" i="0" u="none" strike="noStrike" cap="none" dirty="0" smtClean="0">
                <a:solidFill>
                  <a:schemeClr val="tx1"/>
                </a:solidFill>
                <a:latin typeface="Rockwell"/>
                <a:ea typeface="Rockwell"/>
                <a:cs typeface="Rockwell"/>
                <a:sym typeface="Rockwell"/>
              </a:rPr>
              <a:t>SISTEMA ORGANIZADOR DE RESULTADOS GLOBALES DE FÚTBOL EN LA LIGA BARRIAL SANTA ANA  CHILLOGALLO</a:t>
            </a:r>
          </a:p>
          <a:p>
            <a:pPr marL="228600" marR="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lang="es-MX" sz="2000" b="0" i="0" u="none" strike="noStrike" cap="none" dirty="0" smtClean="0">
              <a:solidFill>
                <a:schemeClr val="tx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28600" marR="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lang="es-MX" sz="2000" b="0" i="0" u="none" strike="noStrike" cap="none" dirty="0">
              <a:solidFill>
                <a:schemeClr val="tx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" t="4513" r="3048" b="8718"/>
          <a:stretch/>
        </p:blipFill>
        <p:spPr>
          <a:xfrm>
            <a:off x="2210712" y="2910105"/>
            <a:ext cx="4977225" cy="37043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3" name="Marcador de tex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 dirty="0"/>
          </a:p>
        </p:txBody>
      </p:sp>
      <p:pic>
        <p:nvPicPr>
          <p:cNvPr id="4" name="Imagen 3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/>
          </a:p>
        </p:txBody>
      </p:sp>
      <p:pic>
        <p:nvPicPr>
          <p:cNvPr id="4" name="Imagen 3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4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Recorte de pantalla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" r="1807" b="8529"/>
          <a:stretch/>
        </p:blipFill>
        <p:spPr>
          <a:xfrm>
            <a:off x="0" y="12780"/>
            <a:ext cx="12192000" cy="684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1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/>
          </a:p>
        </p:txBody>
      </p:sp>
      <p:pic>
        <p:nvPicPr>
          <p:cNvPr id="4" name="Imagen 3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15"/>
            <a:ext cx="12192000" cy="684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0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/>
          </a:p>
        </p:txBody>
      </p:sp>
      <p:pic>
        <p:nvPicPr>
          <p:cNvPr id="4" name="Imagen 3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8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Bookman Old Style"/>
              <a:buNone/>
            </a:pPr>
            <a:r>
              <a:rPr lang="en-US" sz="34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BIBLIOGRAFÍA</a:t>
            </a:r>
            <a:endParaRPr sz="340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84" name="Shape 284"/>
          <p:cNvSpPr txBox="1">
            <a:spLocks noGrp="1"/>
          </p:cNvSpPr>
          <p:nvPr>
            <p:ph idx="1"/>
          </p:nvPr>
        </p:nvSpPr>
        <p:spPr>
          <a:xfrm>
            <a:off x="677334" y="2160590"/>
            <a:ext cx="8596668" cy="3199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sng" strike="noStrike" cap="none" dirty="0">
                <a:solidFill>
                  <a:schemeClr val="hlink"/>
                </a:solidFill>
                <a:latin typeface="Rockwell"/>
                <a:ea typeface="Rockwell"/>
                <a:cs typeface="Rockwell"/>
                <a:sym typeface="Rockwell"/>
                <a:hlinkClick r:id="rId3"/>
              </a:rPr>
              <a:t>http://ficus.pntic.mec.es/fmas0021/software_deportivo.html</a:t>
            </a:r>
            <a:endParaRPr sz="2000" b="0" i="0" u="none" strike="noStrike" cap="none" dirty="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sng" strike="noStrike" cap="none" dirty="0">
                <a:solidFill>
                  <a:schemeClr val="hlink"/>
                </a:solidFill>
                <a:latin typeface="Rockwell"/>
                <a:ea typeface="Rockwell"/>
                <a:cs typeface="Rockwell"/>
                <a:sym typeface="Rockwell"/>
                <a:hlinkClick r:id="rId4"/>
              </a:rPr>
              <a:t>http://www.monografias.com/trabajos89/propuesta-actividades-fisico-deportivas-recreativas/propuesta-actividades-fisico-deportivas-recreativas.shtml</a:t>
            </a:r>
            <a:endParaRPr sz="2000" b="0" i="0" u="none" strike="noStrike" cap="none" dirty="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 </a:t>
            </a:r>
            <a:r>
              <a:rPr lang="en-US" sz="2000" b="0" i="0" u="sng" strike="noStrike" cap="none" dirty="0">
                <a:solidFill>
                  <a:schemeClr val="hlink"/>
                </a:solidFill>
                <a:latin typeface="Rockwell"/>
                <a:ea typeface="Rockwell"/>
                <a:cs typeface="Rockwell"/>
                <a:sym typeface="Rockwell"/>
                <a:hlinkClick r:id="rId5"/>
              </a:rPr>
              <a:t>https://</a:t>
            </a:r>
            <a:r>
              <a:rPr lang="en-US" sz="2000" b="0" i="0" u="sng" strike="noStrike" cap="none" dirty="0" smtClean="0">
                <a:solidFill>
                  <a:schemeClr val="hlink"/>
                </a:solidFill>
                <a:latin typeface="Rockwell"/>
                <a:ea typeface="Rockwell"/>
                <a:cs typeface="Rockwell"/>
                <a:sym typeface="Rockwell"/>
                <a:hlinkClick r:id="rId5"/>
              </a:rPr>
              <a:t>es.slideshare.net/henrygallohidalgo/ley-del-deporte-educacin-fsica-y-recreacin-definitive</a:t>
            </a:r>
            <a:endParaRPr lang="en-US" sz="2000" b="0" i="0" u="sng" strike="noStrike" cap="none" dirty="0" smtClean="0">
              <a:solidFill>
                <a:schemeClr val="hlink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endParaRPr sz="2000" b="0" i="0" u="none" strike="noStrike" cap="none" dirty="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28600" marR="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28600" marR="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2743200"/>
            <a:ext cx="4839287" cy="257438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6000" dirty="0" smtClean="0"/>
              <a:t>GRACIAS</a:t>
            </a:r>
            <a:endParaRPr lang="es-EC" sz="6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449" y="1315390"/>
            <a:ext cx="5715798" cy="54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7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5588"/>
            <a:ext cx="6822830" cy="611241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830" y="745588"/>
            <a:ext cx="5369170" cy="317226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830" y="3917853"/>
            <a:ext cx="5369170" cy="2940147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94846" y="-334851"/>
            <a:ext cx="9075764" cy="1326321"/>
          </a:xfrm>
        </p:spPr>
        <p:txBody>
          <a:bodyPr>
            <a:normAutofit/>
          </a:bodyPr>
          <a:lstStyle/>
          <a:p>
            <a:r>
              <a:rPr lang="es-ES" dirty="0" smtClean="0"/>
              <a:t>INTEGRANTES DE PROYECTO Y DIRECTIVA DE LIGA SANTA ANA CHILLOGALLO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70321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10438" y="0"/>
            <a:ext cx="8077805" cy="506435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ESTADIO LIGA DEPORTIVA SANTA ANA</a:t>
            </a:r>
            <a:endParaRPr lang="es-EC" dirty="0"/>
          </a:p>
        </p:txBody>
      </p:sp>
      <p:pic>
        <p:nvPicPr>
          <p:cNvPr id="150" name="Shape 150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506436"/>
            <a:ext cx="6642100" cy="3189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100" y="506436"/>
            <a:ext cx="5549899" cy="3189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42100" y="3695700"/>
            <a:ext cx="5549899" cy="3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3695700"/>
            <a:ext cx="6642100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Bookman Old Style"/>
              <a:buNone/>
            </a:pPr>
            <a:r>
              <a:rPr lang="en-US" sz="34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PROBLEMA</a:t>
            </a:r>
            <a:br>
              <a:rPr lang="en-US" sz="34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</a:br>
            <a:endParaRPr sz="3400" b="1" i="0" u="none" strike="noStrike" cap="non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161" name="Shape 1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4002510"/>
            <a:ext cx="2014573" cy="2855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9" y="759654"/>
            <a:ext cx="3623485" cy="324285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074" y="759654"/>
            <a:ext cx="3615397" cy="324285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853" y="4072018"/>
            <a:ext cx="3589132" cy="278598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471" y="4002510"/>
            <a:ext cx="4764702" cy="285549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471" y="759654"/>
            <a:ext cx="4764701" cy="3242856"/>
          </a:xfrm>
          <a:prstGeom prst="rect">
            <a:avLst/>
          </a:prstGeom>
        </p:spPr>
      </p:pic>
      <p:sp>
        <p:nvSpPr>
          <p:cNvPr id="15" name="Título 1"/>
          <p:cNvSpPr txBox="1">
            <a:spLocks/>
          </p:cNvSpPr>
          <p:nvPr/>
        </p:nvSpPr>
        <p:spPr>
          <a:xfrm>
            <a:off x="447516" y="89158"/>
            <a:ext cx="8077805" cy="6704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 smtClean="0"/>
              <a:t>PROBLEMA</a:t>
            </a:r>
            <a:endParaRPr lang="es-EC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5183" y="328310"/>
            <a:ext cx="8077805" cy="1326321"/>
          </a:xfrm>
        </p:spPr>
        <p:txBody>
          <a:bodyPr/>
          <a:lstStyle/>
          <a:p>
            <a:r>
              <a:rPr lang="es-ES" dirty="0" smtClean="0"/>
              <a:t>IDENTIFICACIÓN DEL PROBLEMA</a:t>
            </a:r>
            <a:endParaRPr lang="es-EC" dirty="0"/>
          </a:p>
        </p:txBody>
      </p:sp>
      <p:sp>
        <p:nvSpPr>
          <p:cNvPr id="3" name="Marcador de texto 2"/>
          <p:cNvSpPr>
            <a:spLocks noGrp="1"/>
          </p:cNvSpPr>
          <p:nvPr>
            <p:ph idx="1"/>
          </p:nvPr>
        </p:nvSpPr>
        <p:spPr>
          <a:xfrm>
            <a:off x="913795" y="1935921"/>
            <a:ext cx="10353762" cy="3855279"/>
          </a:xfrm>
        </p:spPr>
        <p:txBody>
          <a:bodyPr/>
          <a:lstStyle/>
          <a:p>
            <a:endParaRPr lang="es-ES" dirty="0" smtClean="0"/>
          </a:p>
          <a:p>
            <a:endParaRPr lang="es-ES" dirty="0"/>
          </a:p>
          <a:p>
            <a:r>
              <a:rPr lang="es-ES" sz="2800" dirty="0" smtClean="0"/>
              <a:t>Plan</a:t>
            </a:r>
          </a:p>
          <a:p>
            <a:endParaRPr lang="es-ES" sz="2800" dirty="0"/>
          </a:p>
          <a:p>
            <a:r>
              <a:rPr lang="es-ES" sz="2800" dirty="0" smtClean="0"/>
              <a:t>VISITAS SEMANALES (Revisión general de lugar)</a:t>
            </a:r>
          </a:p>
          <a:p>
            <a:r>
              <a:rPr lang="es-ES" sz="2800" dirty="0" smtClean="0"/>
              <a:t>CHARLAS (Personas de la directiva)</a:t>
            </a:r>
          </a:p>
          <a:p>
            <a:r>
              <a:rPr lang="es-ES" sz="2800" dirty="0" smtClean="0"/>
              <a:t>INSPECCIÒN  TÉCNICA (Revisión tecnológica)</a:t>
            </a:r>
            <a:endParaRPr lang="es-EC" sz="28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232" y="840161"/>
            <a:ext cx="3573182" cy="247475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957" y="2110155"/>
            <a:ext cx="3494649" cy="434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2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idx="1"/>
          </p:nvPr>
        </p:nvSpPr>
        <p:spPr>
          <a:xfrm>
            <a:off x="926495" y="2019300"/>
            <a:ext cx="10353762" cy="4635500"/>
          </a:xfrm>
        </p:spPr>
        <p:txBody>
          <a:bodyPr/>
          <a:lstStyle/>
          <a:p>
            <a:pPr marL="101600" indent="0">
              <a:buNone/>
            </a:pPr>
            <a:r>
              <a:rPr lang="es-ES" dirty="0" smtClean="0"/>
              <a:t>                                              </a:t>
            </a:r>
            <a:r>
              <a:rPr lang="es-ES" sz="3600" dirty="0" smtClean="0"/>
              <a:t>DISEÑO E IMPLEMENTACIÓN</a:t>
            </a:r>
          </a:p>
          <a:p>
            <a:endParaRPr lang="es-ES" dirty="0"/>
          </a:p>
          <a:p>
            <a:r>
              <a:rPr lang="es-ES" sz="3200" dirty="0" smtClean="0"/>
              <a:t>Revisión de Partes obtenidas</a:t>
            </a:r>
          </a:p>
          <a:p>
            <a:r>
              <a:rPr lang="es-ES" sz="3200" dirty="0" smtClean="0"/>
              <a:t>Desarrollo</a:t>
            </a:r>
          </a:p>
          <a:p>
            <a:r>
              <a:rPr lang="es-ES" sz="3200" dirty="0" smtClean="0"/>
              <a:t>Pruebas</a:t>
            </a:r>
          </a:p>
          <a:p>
            <a:r>
              <a:rPr lang="es-ES" sz="3200" dirty="0" smtClean="0"/>
              <a:t>Correcciones con el cliente</a:t>
            </a:r>
          </a:p>
          <a:p>
            <a:pPr marL="101600" indent="0">
              <a:buNone/>
            </a:pPr>
            <a:endParaRPr lang="es-EC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16" y="134937"/>
            <a:ext cx="3327399" cy="21431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363" y="2913062"/>
            <a:ext cx="3195637" cy="394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68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Shape 170"/>
          <p:cNvGrpSpPr/>
          <p:nvPr/>
        </p:nvGrpSpPr>
        <p:grpSpPr>
          <a:xfrm>
            <a:off x="1179501" y="351693"/>
            <a:ext cx="11038449" cy="6632917"/>
            <a:chOff x="1114985" y="847725"/>
            <a:chExt cx="9070975" cy="6010275"/>
          </a:xfrm>
        </p:grpSpPr>
        <p:sp>
          <p:nvSpPr>
            <p:cNvPr id="171" name="Shape 171"/>
            <p:cNvSpPr/>
            <p:nvPr/>
          </p:nvSpPr>
          <p:spPr>
            <a:xfrm>
              <a:off x="1221347" y="3629025"/>
              <a:ext cx="7267575" cy="295275"/>
            </a:xfrm>
            <a:prstGeom prst="rightArrow">
              <a:avLst>
                <a:gd name="adj1" fmla="val 50000"/>
                <a:gd name="adj2" fmla="val 389516"/>
              </a:avLst>
            </a:prstGeom>
            <a:gradFill>
              <a:gsLst>
                <a:gs pos="0">
                  <a:srgbClr val="AACB65"/>
                </a:gs>
                <a:gs pos="69000">
                  <a:srgbClr val="9DCD2C"/>
                </a:gs>
                <a:gs pos="100000">
                  <a:srgbClr val="8DB928"/>
                </a:gs>
              </a:gsLst>
              <a:lin ang="5400000" scaled="0"/>
            </a:gradFill>
            <a:ln>
              <a:noFill/>
            </a:ln>
            <a:effectLst>
              <a:outerShdw blurRad="76200" dist="38100" dir="5400000" algn="ctr" rotWithShape="0">
                <a:srgbClr val="000000">
                  <a:alpha val="75686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bg1">
                    <a:lumMod val="75000"/>
                  </a:schemeClr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72" name="Shape 172"/>
            <p:cNvSpPr txBox="1"/>
            <p:nvPr/>
          </p:nvSpPr>
          <p:spPr>
            <a:xfrm>
              <a:off x="8427010" y="3454400"/>
              <a:ext cx="1501773" cy="811212"/>
            </a:xfrm>
            <a:prstGeom prst="rect">
              <a:avLst/>
            </a:prstGeom>
            <a:gradFill>
              <a:gsLst>
                <a:gs pos="0">
                  <a:srgbClr val="6DC6AD"/>
                </a:gs>
                <a:gs pos="69000">
                  <a:srgbClr val="3BC3A2"/>
                </a:gs>
                <a:gs pos="100000">
                  <a:srgbClr val="34B193"/>
                </a:gs>
              </a:gsLst>
              <a:lin ang="5400000" scaled="0"/>
            </a:gradFill>
            <a:ln>
              <a:noFill/>
            </a:ln>
            <a:effectLst>
              <a:outerShdw blurRad="76200" dist="38100" dir="5400000" algn="ctr" rotWithShape="0">
                <a:srgbClr val="000000">
                  <a:alpha val="75686"/>
                </a:srgbClr>
              </a:outerShdw>
            </a:effectLst>
          </p:spPr>
          <p:txBody>
            <a:bodyPr spcFirstLastPara="1" wrap="square" lIns="36575" tIns="27425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dirty="0">
                  <a:solidFill>
                    <a:schemeClr val="tx1"/>
                  </a:solidFill>
                  <a:sym typeface="Arial"/>
                </a:rPr>
                <a:t>FALTA DE REGISTRO ORGANIZADO DE DATOS</a:t>
              </a:r>
              <a:endParaRPr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73" name="Shape 173"/>
            <p:cNvCxnSpPr/>
            <p:nvPr/>
          </p:nvCxnSpPr>
          <p:spPr>
            <a:xfrm>
              <a:off x="2812022" y="1343025"/>
              <a:ext cx="1276350" cy="2352675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4" name="Shape 174"/>
            <p:cNvCxnSpPr/>
            <p:nvPr/>
          </p:nvCxnSpPr>
          <p:spPr>
            <a:xfrm>
              <a:off x="5945747" y="1352550"/>
              <a:ext cx="1276350" cy="2352675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5" name="Shape 175"/>
            <p:cNvCxnSpPr/>
            <p:nvPr/>
          </p:nvCxnSpPr>
          <p:spPr>
            <a:xfrm rot="10800000" flipH="1">
              <a:off x="3012047" y="3848100"/>
              <a:ext cx="1066800" cy="2324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76" name="Shape 176"/>
            <p:cNvCxnSpPr/>
            <p:nvPr/>
          </p:nvCxnSpPr>
          <p:spPr>
            <a:xfrm rot="10800000" flipH="1">
              <a:off x="6145772" y="3857625"/>
              <a:ext cx="1066800" cy="2324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177" name="Shape 177"/>
            <p:cNvSpPr txBox="1"/>
            <p:nvPr/>
          </p:nvSpPr>
          <p:spPr>
            <a:xfrm>
              <a:off x="1954772" y="981075"/>
              <a:ext cx="1692275" cy="355600"/>
            </a:xfrm>
            <a:prstGeom prst="rect">
              <a:avLst/>
            </a:prstGeom>
            <a:solidFill>
              <a:srgbClr val="78972F"/>
            </a:solidFill>
            <a:ln>
              <a:noFill/>
            </a:ln>
          </p:spPr>
          <p:txBody>
            <a:bodyPr spcFirstLastPara="1" wrap="square" lIns="27425" tIns="2285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i="0" u="none" strike="noStrike">
                  <a:solidFill>
                    <a:schemeClr val="tx1"/>
                  </a:solidFill>
                  <a:sym typeface="Arial"/>
                </a:rPr>
                <a:t>DIRECTIVA</a:t>
              </a:r>
              <a:endParaRPr sz="1200">
                <a:solidFill>
                  <a:schemeClr val="tx1"/>
                </a:solidFill>
              </a:endParaRPr>
            </a:p>
          </p:txBody>
        </p:sp>
        <p:sp>
          <p:nvSpPr>
            <p:cNvPr id="178" name="Shape 178"/>
            <p:cNvSpPr txBox="1"/>
            <p:nvPr/>
          </p:nvSpPr>
          <p:spPr>
            <a:xfrm>
              <a:off x="5059922" y="1001713"/>
              <a:ext cx="1692275" cy="355600"/>
            </a:xfrm>
            <a:prstGeom prst="rect">
              <a:avLst/>
            </a:prstGeom>
            <a:solidFill>
              <a:srgbClr val="78972F"/>
            </a:solidFill>
            <a:ln>
              <a:noFill/>
            </a:ln>
          </p:spPr>
          <p:txBody>
            <a:bodyPr spcFirstLastPara="1" wrap="square" lIns="27425" tIns="2285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i="0" u="none" strike="noStrike" dirty="0">
                  <a:solidFill>
                    <a:schemeClr val="tx1"/>
                  </a:solidFill>
                  <a:sym typeface="Arial"/>
                </a:rPr>
                <a:t>MATERIALES</a:t>
              </a:r>
              <a:endParaRPr sz="1200" dirty="0">
                <a:solidFill>
                  <a:schemeClr val="tx1"/>
                </a:solidFill>
              </a:endParaRPr>
            </a:p>
          </p:txBody>
        </p:sp>
        <p:sp>
          <p:nvSpPr>
            <p:cNvPr id="179" name="Shape 179"/>
            <p:cNvSpPr txBox="1"/>
            <p:nvPr/>
          </p:nvSpPr>
          <p:spPr>
            <a:xfrm>
              <a:off x="2135747" y="6210300"/>
              <a:ext cx="1692275" cy="600075"/>
            </a:xfrm>
            <a:prstGeom prst="rect">
              <a:avLst/>
            </a:prstGeom>
            <a:solidFill>
              <a:srgbClr val="78972F"/>
            </a:solidFill>
            <a:ln>
              <a:noFill/>
            </a:ln>
          </p:spPr>
          <p:txBody>
            <a:bodyPr spcFirstLastPara="1" wrap="square" lIns="27425" tIns="2285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i="0" u="none" strike="noStrike">
                  <a:solidFill>
                    <a:schemeClr val="tx1"/>
                  </a:solidFill>
                  <a:sym typeface="Arial"/>
                </a:rPr>
                <a:t>RECURSOS TECNOLOGICOS</a:t>
              </a:r>
              <a:endParaRPr sz="1200">
                <a:solidFill>
                  <a:schemeClr val="tx1"/>
                </a:solidFill>
              </a:endParaRPr>
            </a:p>
          </p:txBody>
        </p:sp>
        <p:sp>
          <p:nvSpPr>
            <p:cNvPr id="180" name="Shape 180"/>
            <p:cNvSpPr txBox="1"/>
            <p:nvPr/>
          </p:nvSpPr>
          <p:spPr>
            <a:xfrm>
              <a:off x="5364722" y="6200775"/>
              <a:ext cx="1692275" cy="657225"/>
            </a:xfrm>
            <a:prstGeom prst="rect">
              <a:avLst/>
            </a:prstGeom>
            <a:solidFill>
              <a:srgbClr val="78972F"/>
            </a:solidFill>
            <a:ln>
              <a:noFill/>
            </a:ln>
          </p:spPr>
          <p:txBody>
            <a:bodyPr spcFirstLastPara="1" wrap="square" lIns="27425" tIns="2285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i="0" u="none" strike="noStrike">
                  <a:solidFill>
                    <a:schemeClr val="tx1"/>
                  </a:solidFill>
                  <a:sym typeface="Arial"/>
                </a:rPr>
                <a:t>PROCEDIMIENTO</a:t>
              </a:r>
              <a:endParaRPr sz="1200">
                <a:solidFill>
                  <a:schemeClr val="tx1"/>
                </a:solidFill>
              </a:endParaRPr>
            </a:p>
          </p:txBody>
        </p:sp>
        <p:cxnSp>
          <p:nvCxnSpPr>
            <p:cNvPr id="181" name="Shape 181"/>
            <p:cNvCxnSpPr/>
            <p:nvPr/>
          </p:nvCxnSpPr>
          <p:spPr>
            <a:xfrm>
              <a:off x="5355197" y="1628775"/>
              <a:ext cx="7239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182" name="Shape 182"/>
            <p:cNvSpPr txBox="1"/>
            <p:nvPr/>
          </p:nvSpPr>
          <p:spPr>
            <a:xfrm>
              <a:off x="4093135" y="1643063"/>
              <a:ext cx="1157287" cy="479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425" tIns="2285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C" sz="1200" b="0" i="0" u="none" strike="noStrike" dirty="0" smtClean="0">
                  <a:solidFill>
                    <a:schemeClr val="tx1"/>
                  </a:solidFill>
                  <a:sym typeface="Arial"/>
                </a:rPr>
                <a:t>Pocos recursos económicos</a:t>
              </a:r>
              <a:endParaRPr lang="es-EC" sz="1200" dirty="0">
                <a:solidFill>
                  <a:schemeClr val="tx1"/>
                </a:solidFill>
              </a:endParaRPr>
            </a:p>
          </p:txBody>
        </p:sp>
        <p:sp>
          <p:nvSpPr>
            <p:cNvPr id="183" name="Shape 183"/>
            <p:cNvSpPr txBox="1"/>
            <p:nvPr/>
          </p:nvSpPr>
          <p:spPr>
            <a:xfrm>
              <a:off x="3507347" y="847725"/>
              <a:ext cx="628650" cy="11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425" tIns="2285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>
                <a:solidFill>
                  <a:schemeClr val="bg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Shape 184"/>
            <p:cNvSpPr txBox="1"/>
            <p:nvPr/>
          </p:nvSpPr>
          <p:spPr>
            <a:xfrm>
              <a:off x="4405871" y="2082800"/>
              <a:ext cx="1255738" cy="5381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425" tIns="2285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C" sz="1200" b="0" i="0" u="none" strike="noStrike" dirty="0" smtClean="0">
                  <a:solidFill>
                    <a:schemeClr val="tx1"/>
                  </a:solidFill>
                  <a:sym typeface="Arial"/>
                </a:rPr>
                <a:t>Equipo logístico de registro Obsoleto</a:t>
              </a:r>
              <a:endParaRPr lang="es-EC" sz="1200" dirty="0">
                <a:solidFill>
                  <a:schemeClr val="tx1"/>
                </a:solidFill>
              </a:endParaRPr>
            </a:p>
          </p:txBody>
        </p:sp>
        <p:sp>
          <p:nvSpPr>
            <p:cNvPr id="185" name="Shape 185"/>
            <p:cNvSpPr txBox="1"/>
            <p:nvPr/>
          </p:nvSpPr>
          <p:spPr>
            <a:xfrm>
              <a:off x="4607485" y="1343025"/>
              <a:ext cx="1100137" cy="327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425" tIns="2285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C" sz="1200" b="0" i="0" u="none" strike="noStrike" dirty="0" smtClean="0">
                  <a:solidFill>
                    <a:schemeClr val="tx1"/>
                  </a:solidFill>
                  <a:sym typeface="Arial"/>
                </a:rPr>
                <a:t>Manipulación</a:t>
              </a:r>
              <a:r>
                <a:rPr lang="en-US" sz="1200" b="0" i="0" u="none" strike="noStrike" dirty="0" smtClean="0">
                  <a:solidFill>
                    <a:schemeClr val="tx1"/>
                  </a:solidFill>
                  <a:sym typeface="Arial"/>
                </a:rPr>
                <a:t> </a:t>
              </a:r>
              <a:r>
                <a:rPr lang="en-US" sz="1200" b="0" i="0" u="none" strike="noStrike" dirty="0">
                  <a:solidFill>
                    <a:schemeClr val="tx1"/>
                  </a:solidFill>
                  <a:sym typeface="Arial"/>
                </a:rPr>
                <a:t>de </a:t>
              </a:r>
              <a:r>
                <a:rPr lang="es-EC" sz="1200" b="0" i="0" u="none" strike="noStrike" dirty="0" smtClean="0">
                  <a:solidFill>
                    <a:schemeClr val="tx1"/>
                  </a:solidFill>
                  <a:sym typeface="Arial"/>
                </a:rPr>
                <a:t>archivos</a:t>
              </a:r>
              <a:endParaRPr lang="es-EC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86" name="Shape 186"/>
            <p:cNvCxnSpPr/>
            <p:nvPr/>
          </p:nvCxnSpPr>
          <p:spPr>
            <a:xfrm rot="10800000">
              <a:off x="4971022" y="1865313"/>
              <a:ext cx="725488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7" name="Shape 187"/>
            <p:cNvCxnSpPr/>
            <p:nvPr/>
          </p:nvCxnSpPr>
          <p:spPr>
            <a:xfrm>
              <a:off x="6026710" y="2859088"/>
              <a:ext cx="7239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188" name="Shape 188"/>
            <p:cNvSpPr txBox="1"/>
            <p:nvPr/>
          </p:nvSpPr>
          <p:spPr>
            <a:xfrm>
              <a:off x="4514590" y="2679700"/>
              <a:ext cx="1451795" cy="336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425" tIns="2285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C" sz="1200" b="0" i="0" u="none" strike="noStrike" dirty="0" smtClean="0">
                  <a:solidFill>
                    <a:schemeClr val="tx1"/>
                  </a:solidFill>
                  <a:sym typeface="Arial"/>
                </a:rPr>
                <a:t>Falta de responsabilidad administrativa</a:t>
              </a:r>
              <a:endParaRPr lang="es-EC" sz="1200" dirty="0">
                <a:solidFill>
                  <a:schemeClr val="tx1"/>
                </a:solidFill>
              </a:endParaRPr>
            </a:p>
          </p:txBody>
        </p:sp>
        <p:sp>
          <p:nvSpPr>
            <p:cNvPr id="189" name="Shape 189"/>
            <p:cNvSpPr txBox="1"/>
            <p:nvPr/>
          </p:nvSpPr>
          <p:spPr>
            <a:xfrm>
              <a:off x="4915461" y="3038475"/>
              <a:ext cx="993775" cy="354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425" tIns="2285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C" sz="1200" b="0" i="0" u="none" strike="noStrike" dirty="0" smtClean="0">
                  <a:solidFill>
                    <a:schemeClr val="tx1"/>
                  </a:solidFill>
                  <a:sym typeface="Arial"/>
                </a:rPr>
                <a:t>Poco Compromiso logístico </a:t>
              </a:r>
              <a:endParaRPr lang="es-EC" sz="1200" dirty="0">
                <a:solidFill>
                  <a:schemeClr val="tx1"/>
                </a:solidFill>
              </a:endParaRPr>
            </a:p>
          </p:txBody>
        </p:sp>
        <p:sp>
          <p:nvSpPr>
            <p:cNvPr id="190" name="Shape 190"/>
            <p:cNvSpPr txBox="1"/>
            <p:nvPr/>
          </p:nvSpPr>
          <p:spPr>
            <a:xfrm>
              <a:off x="5790172" y="3352800"/>
              <a:ext cx="922338" cy="3857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425" tIns="2285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C" sz="1200" b="0" i="0" u="none" strike="noStrike" dirty="0" smtClean="0">
                  <a:solidFill>
                    <a:schemeClr val="tx1"/>
                  </a:solidFill>
                  <a:sym typeface="Arial"/>
                </a:rPr>
                <a:t>Documentos</a:t>
              </a:r>
              <a:r>
                <a:rPr lang="en-US" sz="1200" b="0" i="0" u="none" strike="noStrike" dirty="0" smtClean="0">
                  <a:solidFill>
                    <a:schemeClr val="tx1"/>
                  </a:solidFill>
                  <a:sym typeface="Arial"/>
                </a:rPr>
                <a:t> </a:t>
              </a:r>
              <a:r>
                <a:rPr lang="es-EC" sz="1200" b="0" i="0" u="none" strike="noStrike" dirty="0" smtClean="0">
                  <a:solidFill>
                    <a:schemeClr val="tx1"/>
                  </a:solidFill>
                  <a:sym typeface="Arial"/>
                </a:rPr>
                <a:t>Desorganizados</a:t>
              </a:r>
              <a:r>
                <a:rPr lang="en-US" sz="1200" b="0" i="0" u="none" strike="noStrike" dirty="0" smtClean="0">
                  <a:solidFill>
                    <a:schemeClr val="tx1"/>
                  </a:solidFill>
                  <a:sym typeface="Arial"/>
                </a:rPr>
                <a:t> </a:t>
              </a:r>
              <a:endParaRPr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91" name="Shape 191"/>
            <p:cNvCxnSpPr/>
            <p:nvPr/>
          </p:nvCxnSpPr>
          <p:spPr>
            <a:xfrm rot="10800000">
              <a:off x="5615547" y="3095625"/>
              <a:ext cx="725488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92" name="Shape 192"/>
            <p:cNvCxnSpPr/>
            <p:nvPr/>
          </p:nvCxnSpPr>
          <p:spPr>
            <a:xfrm>
              <a:off x="6306110" y="4251325"/>
              <a:ext cx="7239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193" name="Shape 193"/>
            <p:cNvSpPr txBox="1"/>
            <p:nvPr/>
          </p:nvSpPr>
          <p:spPr>
            <a:xfrm>
              <a:off x="5440922" y="3924300"/>
              <a:ext cx="714375" cy="476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425" tIns="2285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C" sz="1200" b="0" i="0" u="none" strike="noStrike" dirty="0" smtClean="0">
                  <a:solidFill>
                    <a:schemeClr val="tx1"/>
                  </a:solidFill>
                  <a:sym typeface="Arial"/>
                </a:rPr>
                <a:t>Ingreso manual de datos</a:t>
              </a:r>
              <a:endParaRPr lang="es-EC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94" name="Shape 194"/>
            <p:cNvCxnSpPr/>
            <p:nvPr/>
          </p:nvCxnSpPr>
          <p:spPr>
            <a:xfrm flipH="1">
              <a:off x="6526772" y="4268788"/>
              <a:ext cx="261938" cy="519112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195" name="Shape 195"/>
            <p:cNvSpPr txBox="1"/>
            <p:nvPr/>
          </p:nvSpPr>
          <p:spPr>
            <a:xfrm>
              <a:off x="4016935" y="4733925"/>
              <a:ext cx="2728912" cy="3508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425" tIns="2285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C" sz="1200" b="0" i="0" u="none" strike="noStrike" dirty="0" smtClean="0">
                  <a:solidFill>
                    <a:schemeClr val="tx1"/>
                  </a:solidFill>
                  <a:sym typeface="Arial"/>
                </a:rPr>
                <a:t>Espacio físico innecesario para guardar los archivadores</a:t>
              </a:r>
              <a:endParaRPr lang="es-EC" sz="1200" dirty="0">
                <a:solidFill>
                  <a:schemeClr val="tx1"/>
                </a:solidFill>
              </a:endParaRPr>
            </a:p>
          </p:txBody>
        </p:sp>
        <p:sp>
          <p:nvSpPr>
            <p:cNvPr id="196" name="Shape 196"/>
            <p:cNvSpPr txBox="1"/>
            <p:nvPr/>
          </p:nvSpPr>
          <p:spPr>
            <a:xfrm>
              <a:off x="4050272" y="4400550"/>
              <a:ext cx="1955800" cy="3317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425" tIns="2285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C" sz="1200" b="0" i="0" u="none" strike="noStrike" dirty="0" smtClean="0">
                  <a:solidFill>
                    <a:schemeClr val="tx1"/>
                  </a:solidFill>
                  <a:sym typeface="Arial"/>
                </a:rPr>
                <a:t>Gran cantidad de registros en papel</a:t>
              </a:r>
              <a:endParaRPr lang="es-EC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97" name="Shape 197"/>
            <p:cNvCxnSpPr/>
            <p:nvPr/>
          </p:nvCxnSpPr>
          <p:spPr>
            <a:xfrm rot="10800000">
              <a:off x="5931460" y="4516438"/>
              <a:ext cx="727075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98" name="Shape 198"/>
            <p:cNvCxnSpPr/>
            <p:nvPr/>
          </p:nvCxnSpPr>
          <p:spPr>
            <a:xfrm>
              <a:off x="5829860" y="5292725"/>
              <a:ext cx="727075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199" name="Shape 199"/>
            <p:cNvSpPr txBox="1"/>
            <p:nvPr/>
          </p:nvSpPr>
          <p:spPr>
            <a:xfrm>
              <a:off x="3766110" y="5414963"/>
              <a:ext cx="1931987" cy="536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425" tIns="2285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bg1">
                    <a:lumMod val="75000"/>
                  </a:schemeClr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cxnSp>
          <p:nvCxnSpPr>
            <p:cNvPr id="200" name="Shape 200"/>
            <p:cNvCxnSpPr/>
            <p:nvPr/>
          </p:nvCxnSpPr>
          <p:spPr>
            <a:xfrm flipH="1">
              <a:off x="6055285" y="5310188"/>
              <a:ext cx="257175" cy="495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201" name="Shape 201"/>
            <p:cNvSpPr txBox="1"/>
            <p:nvPr/>
          </p:nvSpPr>
          <p:spPr>
            <a:xfrm>
              <a:off x="3494647" y="5526088"/>
              <a:ext cx="2359025" cy="2460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425" tIns="2285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C" sz="1200" b="0" i="0" u="none" strike="noStrike" dirty="0" smtClean="0">
                  <a:solidFill>
                    <a:schemeClr val="tx1"/>
                  </a:solidFill>
                  <a:sym typeface="Arial"/>
                </a:rPr>
                <a:t>Inseguridad en la información </a:t>
              </a:r>
              <a:endParaRPr lang="es-EC" sz="1200" dirty="0">
                <a:solidFill>
                  <a:schemeClr val="tx1"/>
                </a:solidFill>
              </a:endParaRPr>
            </a:p>
          </p:txBody>
        </p:sp>
        <p:sp>
          <p:nvSpPr>
            <p:cNvPr id="202" name="Shape 202"/>
            <p:cNvSpPr txBox="1"/>
            <p:nvPr/>
          </p:nvSpPr>
          <p:spPr>
            <a:xfrm>
              <a:off x="3686735" y="5183188"/>
              <a:ext cx="1992312" cy="2587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425" tIns="2285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C" sz="1200" b="0" i="0" u="none" strike="noStrike" dirty="0" smtClean="0">
                  <a:solidFill>
                    <a:schemeClr val="tx1"/>
                  </a:solidFill>
                  <a:sym typeface="Arial"/>
                </a:rPr>
                <a:t>Perdida de información</a:t>
              </a:r>
              <a:endParaRPr lang="es-EC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03" name="Shape 203"/>
            <p:cNvCxnSpPr/>
            <p:nvPr/>
          </p:nvCxnSpPr>
          <p:spPr>
            <a:xfrm rot="10800000">
              <a:off x="5458385" y="5530850"/>
              <a:ext cx="725487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204" name="Shape 204"/>
            <p:cNvCxnSpPr/>
            <p:nvPr/>
          </p:nvCxnSpPr>
          <p:spPr>
            <a:xfrm flipH="1">
              <a:off x="6234672" y="2854325"/>
              <a:ext cx="260350" cy="520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205" name="Shape 205"/>
            <p:cNvCxnSpPr/>
            <p:nvPr/>
          </p:nvCxnSpPr>
          <p:spPr>
            <a:xfrm flipH="1">
              <a:off x="5567922" y="1638300"/>
              <a:ext cx="260350" cy="519113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206" name="Shape 206"/>
            <p:cNvCxnSpPr/>
            <p:nvPr/>
          </p:nvCxnSpPr>
          <p:spPr>
            <a:xfrm>
              <a:off x="3166035" y="4257675"/>
              <a:ext cx="7239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207" name="Shape 207"/>
            <p:cNvSpPr txBox="1"/>
            <p:nvPr/>
          </p:nvSpPr>
          <p:spPr>
            <a:xfrm>
              <a:off x="1195947" y="4389438"/>
              <a:ext cx="1671638" cy="196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425" tIns="2285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C" sz="1200" b="0" i="0" u="none" strike="noStrike" dirty="0" smtClean="0">
                  <a:solidFill>
                    <a:schemeClr val="tx1"/>
                  </a:solidFill>
                  <a:sym typeface="Arial"/>
                </a:rPr>
                <a:t>Falta de una base de datos</a:t>
              </a:r>
              <a:endParaRPr lang="es-EC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08" name="Shape 208"/>
            <p:cNvCxnSpPr/>
            <p:nvPr/>
          </p:nvCxnSpPr>
          <p:spPr>
            <a:xfrm flipH="1">
              <a:off x="3385110" y="4275138"/>
              <a:ext cx="263525" cy="520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209" name="Shape 209"/>
            <p:cNvSpPr txBox="1"/>
            <p:nvPr/>
          </p:nvSpPr>
          <p:spPr>
            <a:xfrm>
              <a:off x="1811898" y="4757720"/>
              <a:ext cx="1573213" cy="361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425" tIns="2285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C" sz="1200" b="0" i="0" u="none" strike="noStrike" dirty="0" smtClean="0">
                  <a:solidFill>
                    <a:schemeClr val="tx1"/>
                  </a:solidFill>
                  <a:sym typeface="Arial"/>
                </a:rPr>
                <a:t>Desconocimiento</a:t>
              </a:r>
              <a:r>
                <a:rPr lang="en-US" sz="1200" b="0" i="0" u="none" strike="noStrike" dirty="0" smtClean="0">
                  <a:solidFill>
                    <a:schemeClr val="tx1"/>
                  </a:solidFill>
                  <a:sym typeface="Arial"/>
                </a:rPr>
                <a:t> </a:t>
              </a:r>
              <a:r>
                <a:rPr lang="es-EC" sz="1200" b="0" i="0" u="none" strike="noStrike" dirty="0" smtClean="0">
                  <a:solidFill>
                    <a:schemeClr val="tx1"/>
                  </a:solidFill>
                  <a:sym typeface="Arial"/>
                </a:rPr>
                <a:t>informático</a:t>
              </a:r>
              <a:endParaRPr lang="es-EC" sz="1200" dirty="0">
                <a:solidFill>
                  <a:schemeClr val="tx1"/>
                </a:solidFill>
              </a:endParaRPr>
            </a:p>
          </p:txBody>
        </p:sp>
        <p:sp>
          <p:nvSpPr>
            <p:cNvPr id="210" name="Shape 210"/>
            <p:cNvSpPr txBox="1"/>
            <p:nvPr/>
          </p:nvSpPr>
          <p:spPr>
            <a:xfrm>
              <a:off x="1505510" y="3994150"/>
              <a:ext cx="1584325" cy="447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425" tIns="2285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ckwell"/>
                <a:buNone/>
              </a:pPr>
              <a:r>
                <a:rPr lang="es-EC" sz="1200" b="0" i="0" dirty="0" smtClean="0">
                  <a:solidFill>
                    <a:schemeClr val="tx1"/>
                  </a:solidFill>
                  <a:latin typeface="Rockwell"/>
                  <a:ea typeface="Rockwell"/>
                  <a:cs typeface="Rockwell"/>
                  <a:sym typeface="Rockwell"/>
                </a:rPr>
                <a:t>Falta de asesoramiento técnico</a:t>
              </a:r>
              <a:endParaRPr lang="es-EC" sz="1200" dirty="0" smtClean="0">
                <a:solidFill>
                  <a:schemeClr val="tx1"/>
                </a:solidFill>
                <a:latin typeface="Rockwell"/>
                <a:ea typeface="Rockwell"/>
                <a:cs typeface="Rockwell"/>
                <a:sym typeface="Rockwel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C" sz="1200" b="0" i="0" u="none" strike="noStrike" dirty="0">
                <a:solidFill>
                  <a:schemeClr val="tx1"/>
                </a:solidFill>
                <a:sym typeface="Arial"/>
              </a:endParaRPr>
            </a:p>
          </p:txBody>
        </p:sp>
        <p:cxnSp>
          <p:nvCxnSpPr>
            <p:cNvPr id="211" name="Shape 211"/>
            <p:cNvCxnSpPr/>
            <p:nvPr/>
          </p:nvCxnSpPr>
          <p:spPr>
            <a:xfrm rot="10800000">
              <a:off x="2791385" y="4495800"/>
              <a:ext cx="727075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212" name="Shape 212"/>
            <p:cNvCxnSpPr/>
            <p:nvPr/>
          </p:nvCxnSpPr>
          <p:spPr>
            <a:xfrm>
              <a:off x="2689785" y="5300663"/>
              <a:ext cx="7239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213" name="Shape 213"/>
            <p:cNvSpPr txBox="1"/>
            <p:nvPr/>
          </p:nvSpPr>
          <p:spPr>
            <a:xfrm>
              <a:off x="1248335" y="5799138"/>
              <a:ext cx="2190750" cy="384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425" tIns="2285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C" sz="1200" b="0" i="0" u="none" strike="noStrike" dirty="0" smtClean="0">
                  <a:solidFill>
                    <a:schemeClr val="tx1"/>
                  </a:solidFill>
                  <a:sym typeface="Arial"/>
                </a:rPr>
                <a:t>Equipos tecnológicos obsoletos</a:t>
              </a:r>
              <a:endParaRPr lang="es-EC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14" name="Shape 214"/>
            <p:cNvCxnSpPr/>
            <p:nvPr/>
          </p:nvCxnSpPr>
          <p:spPr>
            <a:xfrm flipH="1">
              <a:off x="2913622" y="5318125"/>
              <a:ext cx="258763" cy="493713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215" name="Shape 215"/>
            <p:cNvSpPr txBox="1"/>
            <p:nvPr/>
          </p:nvSpPr>
          <p:spPr>
            <a:xfrm>
              <a:off x="8722285" y="5032375"/>
              <a:ext cx="1463675" cy="5270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425" tIns="2285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>
                <a:solidFill>
                  <a:schemeClr val="bg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Shape 216"/>
            <p:cNvSpPr txBox="1"/>
            <p:nvPr/>
          </p:nvSpPr>
          <p:spPr>
            <a:xfrm>
              <a:off x="2765985" y="3454400"/>
              <a:ext cx="841375" cy="2619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425" tIns="2285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C" sz="1200" b="0" i="0" u="none" strike="noStrike" dirty="0" smtClean="0">
                  <a:solidFill>
                    <a:schemeClr val="tx1"/>
                  </a:solidFill>
                  <a:sym typeface="Arial"/>
                </a:rPr>
                <a:t>Individualismo</a:t>
              </a:r>
              <a:endParaRPr lang="es-EC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17" name="Shape 217"/>
            <p:cNvCxnSpPr/>
            <p:nvPr/>
          </p:nvCxnSpPr>
          <p:spPr>
            <a:xfrm rot="10800000">
              <a:off x="2316722" y="5567363"/>
              <a:ext cx="7239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218" name="Shape 218"/>
            <p:cNvCxnSpPr/>
            <p:nvPr/>
          </p:nvCxnSpPr>
          <p:spPr>
            <a:xfrm>
              <a:off x="2248460" y="1662113"/>
              <a:ext cx="727075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219" name="Shape 219"/>
            <p:cNvSpPr txBox="1"/>
            <p:nvPr/>
          </p:nvSpPr>
          <p:spPr>
            <a:xfrm>
              <a:off x="1500747" y="1419225"/>
              <a:ext cx="768350" cy="371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425" tIns="2285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dirty="0" err="1">
                  <a:solidFill>
                    <a:schemeClr val="tx1"/>
                  </a:solidFill>
                  <a:sym typeface="Arial"/>
                </a:rPr>
                <a:t>Falta</a:t>
              </a:r>
              <a:r>
                <a:rPr lang="en-US" sz="1200" b="0" i="0" u="none" strike="noStrike" dirty="0">
                  <a:solidFill>
                    <a:schemeClr val="tx1"/>
                  </a:solidFill>
                  <a:sym typeface="Arial"/>
                </a:rPr>
                <a:t> de </a:t>
              </a:r>
              <a:r>
                <a:rPr lang="es-EC" sz="1200" b="0" i="0" u="none" strike="noStrike" dirty="0" smtClean="0">
                  <a:solidFill>
                    <a:schemeClr val="tx1"/>
                  </a:solidFill>
                  <a:sym typeface="Arial"/>
                </a:rPr>
                <a:t>organización</a:t>
              </a:r>
              <a:endParaRPr lang="es-EC" sz="1200" dirty="0">
                <a:solidFill>
                  <a:schemeClr val="tx1"/>
                </a:solidFill>
              </a:endParaRPr>
            </a:p>
          </p:txBody>
        </p:sp>
        <p:sp>
          <p:nvSpPr>
            <p:cNvPr id="220" name="Shape 220"/>
            <p:cNvSpPr txBox="1"/>
            <p:nvPr/>
          </p:nvSpPr>
          <p:spPr>
            <a:xfrm>
              <a:off x="2016685" y="2171700"/>
              <a:ext cx="728662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425" tIns="2285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C" sz="1200" b="0" i="0" u="none" strike="noStrike" dirty="0" smtClean="0">
                  <a:solidFill>
                    <a:schemeClr val="tx1"/>
                  </a:solidFill>
                  <a:sym typeface="Arial"/>
                </a:rPr>
                <a:t>Falta</a:t>
              </a:r>
              <a:r>
                <a:rPr lang="en-US" sz="1200" b="0" i="0" u="none" strike="noStrike" dirty="0" smtClean="0">
                  <a:solidFill>
                    <a:schemeClr val="tx1"/>
                  </a:solidFill>
                  <a:sym typeface="Arial"/>
                </a:rPr>
                <a:t>  </a:t>
              </a:r>
              <a:r>
                <a:rPr lang="en-US" sz="1200" b="0" i="0" u="none" strike="noStrike" dirty="0">
                  <a:solidFill>
                    <a:schemeClr val="tx1"/>
                  </a:solidFill>
                  <a:sym typeface="Arial"/>
                </a:rPr>
                <a:t>de </a:t>
              </a:r>
              <a:r>
                <a:rPr lang="es-EC" sz="1200" b="0" i="0" u="none" strike="noStrike" dirty="0" smtClean="0">
                  <a:solidFill>
                    <a:schemeClr val="tx1"/>
                  </a:solidFill>
                  <a:sym typeface="Arial"/>
                </a:rPr>
                <a:t>propuestas</a:t>
              </a:r>
              <a:endParaRPr lang="es-EC" sz="1200" dirty="0">
                <a:solidFill>
                  <a:schemeClr val="tx1"/>
                </a:solidFill>
              </a:endParaRPr>
            </a:p>
          </p:txBody>
        </p:sp>
        <p:sp>
          <p:nvSpPr>
            <p:cNvPr id="221" name="Shape 221"/>
            <p:cNvSpPr txBox="1"/>
            <p:nvPr/>
          </p:nvSpPr>
          <p:spPr>
            <a:xfrm>
              <a:off x="1168960" y="1811338"/>
              <a:ext cx="696912" cy="7985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425" tIns="2285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C" sz="1200" b="0" i="0" u="none" strike="noStrike" dirty="0" smtClean="0">
                  <a:solidFill>
                    <a:schemeClr val="tx1"/>
                  </a:solidFill>
                  <a:sym typeface="Arial"/>
                </a:rPr>
                <a:t>Poco interés en renovar recursos</a:t>
              </a:r>
              <a:endParaRPr lang="es-EC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22" name="Shape 222"/>
            <p:cNvCxnSpPr/>
            <p:nvPr/>
          </p:nvCxnSpPr>
          <p:spPr>
            <a:xfrm rot="10800000">
              <a:off x="1867460" y="1898650"/>
              <a:ext cx="725487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223" name="Shape 223"/>
            <p:cNvCxnSpPr/>
            <p:nvPr/>
          </p:nvCxnSpPr>
          <p:spPr>
            <a:xfrm>
              <a:off x="2921560" y="2894013"/>
              <a:ext cx="7239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224" name="Shape 224"/>
            <p:cNvSpPr txBox="1"/>
            <p:nvPr/>
          </p:nvSpPr>
          <p:spPr>
            <a:xfrm>
              <a:off x="1617609" y="3088405"/>
              <a:ext cx="790575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425" tIns="2285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C" sz="1200" b="0" i="0" u="none" strike="noStrike" dirty="0" smtClean="0">
                  <a:solidFill>
                    <a:schemeClr val="tx1"/>
                  </a:solidFill>
                  <a:sym typeface="Arial"/>
                </a:rPr>
                <a:t>Desacuerdos estratégicos</a:t>
              </a:r>
              <a:endParaRPr lang="es-EC" sz="1200" dirty="0">
                <a:solidFill>
                  <a:schemeClr val="tx1"/>
                </a:solidFill>
              </a:endParaRPr>
            </a:p>
          </p:txBody>
        </p:sp>
        <p:sp>
          <p:nvSpPr>
            <p:cNvPr id="225" name="Shape 225"/>
            <p:cNvSpPr txBox="1"/>
            <p:nvPr/>
          </p:nvSpPr>
          <p:spPr>
            <a:xfrm>
              <a:off x="1168960" y="5108575"/>
              <a:ext cx="1925637" cy="354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425" tIns="2285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C" sz="1200" b="0" i="0" u="none" strike="noStrike" dirty="0" smtClean="0">
                  <a:solidFill>
                    <a:schemeClr val="tx1"/>
                  </a:solidFill>
                  <a:sym typeface="Arial"/>
                </a:rPr>
                <a:t>Desconocimiento sobre nuevas tecnologías</a:t>
              </a:r>
              <a:endParaRPr lang="es-EC" sz="1200" dirty="0">
                <a:solidFill>
                  <a:schemeClr val="tx1"/>
                </a:solidFill>
              </a:endParaRPr>
            </a:p>
          </p:txBody>
        </p:sp>
        <p:sp>
          <p:nvSpPr>
            <p:cNvPr id="226" name="Shape 226"/>
            <p:cNvSpPr txBox="1"/>
            <p:nvPr/>
          </p:nvSpPr>
          <p:spPr>
            <a:xfrm>
              <a:off x="1953184" y="2657476"/>
              <a:ext cx="1058862" cy="395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425" tIns="2285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C" sz="1200" b="0" i="0" u="none" strike="noStrike" dirty="0" smtClean="0">
                  <a:solidFill>
                    <a:schemeClr val="tx1"/>
                  </a:solidFill>
                  <a:sym typeface="Arial"/>
                </a:rPr>
                <a:t>Interés personal  y no colectivo</a:t>
              </a:r>
              <a:endParaRPr lang="es-EC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27" name="Shape 227"/>
            <p:cNvCxnSpPr/>
            <p:nvPr/>
          </p:nvCxnSpPr>
          <p:spPr>
            <a:xfrm rot="10800000">
              <a:off x="2511985" y="3128963"/>
              <a:ext cx="725487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228" name="Shape 228"/>
            <p:cNvCxnSpPr/>
            <p:nvPr/>
          </p:nvCxnSpPr>
          <p:spPr>
            <a:xfrm flipH="1">
              <a:off x="3129522" y="2889250"/>
              <a:ext cx="260350" cy="519113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229" name="Shape 229"/>
            <p:cNvCxnSpPr/>
            <p:nvPr/>
          </p:nvCxnSpPr>
          <p:spPr>
            <a:xfrm flipH="1">
              <a:off x="2464360" y="1671638"/>
              <a:ext cx="260350" cy="520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230" name="Shape 230"/>
            <p:cNvSpPr txBox="1"/>
            <p:nvPr/>
          </p:nvSpPr>
          <p:spPr>
            <a:xfrm>
              <a:off x="1114985" y="5572125"/>
              <a:ext cx="1974850" cy="2238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425" tIns="2285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dirty="0" err="1">
                  <a:solidFill>
                    <a:schemeClr val="tx1"/>
                  </a:solidFill>
                  <a:sym typeface="Arial"/>
                </a:rPr>
                <a:t>Desactualizacion</a:t>
              </a:r>
              <a:r>
                <a:rPr lang="en-US" sz="1200" b="0" i="0" u="none" strike="noStrike" dirty="0">
                  <a:solidFill>
                    <a:schemeClr val="tx1"/>
                  </a:solidFill>
                  <a:sym typeface="Arial"/>
                </a:rPr>
                <a:t> </a:t>
              </a:r>
              <a:r>
                <a:rPr lang="en-US" sz="1200" b="0" i="0" u="none" strike="noStrike" dirty="0" err="1">
                  <a:solidFill>
                    <a:schemeClr val="tx1"/>
                  </a:solidFill>
                  <a:sym typeface="Arial"/>
                </a:rPr>
                <a:t>tecnologica</a:t>
              </a:r>
              <a:endParaRPr sz="1200" dirty="0">
                <a:solidFill>
                  <a:schemeClr val="tx1"/>
                </a:solidFill>
              </a:endParaRPr>
            </a:p>
          </p:txBody>
        </p:sp>
        <p:sp>
          <p:nvSpPr>
            <p:cNvPr id="231" name="Shape 231"/>
            <p:cNvSpPr txBox="1"/>
            <p:nvPr/>
          </p:nvSpPr>
          <p:spPr>
            <a:xfrm>
              <a:off x="3607360" y="5791200"/>
              <a:ext cx="2359025" cy="247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425" tIns="2285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>
                  <a:solidFill>
                    <a:schemeClr val="tx1"/>
                  </a:solidFill>
                  <a:sym typeface="Arial"/>
                </a:rPr>
                <a:t> Redundancia en los datos</a:t>
              </a:r>
              <a:endParaRPr sz="120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57857" y="274443"/>
            <a:ext cx="6337905" cy="1326321"/>
          </a:xfrm>
        </p:spPr>
        <p:txBody>
          <a:bodyPr/>
          <a:lstStyle/>
          <a:p>
            <a:r>
              <a:rPr lang="es-ES" dirty="0" smtClean="0"/>
              <a:t>Solución al Problema</a:t>
            </a:r>
            <a:endParaRPr lang="es-EC" dirty="0"/>
          </a:p>
        </p:txBody>
      </p:sp>
      <p:sp>
        <p:nvSpPr>
          <p:cNvPr id="3" name="Marcador de texto 2"/>
          <p:cNvSpPr>
            <a:spLocks noGrp="1"/>
          </p:cNvSpPr>
          <p:nvPr>
            <p:ph idx="1"/>
          </p:nvPr>
        </p:nvSpPr>
        <p:spPr>
          <a:xfrm>
            <a:off x="913795" y="1207064"/>
            <a:ext cx="6083905" cy="5168336"/>
          </a:xfrm>
        </p:spPr>
        <p:txBody>
          <a:bodyPr>
            <a:noAutofit/>
          </a:bodyPr>
          <a:lstStyle/>
          <a:p>
            <a:r>
              <a:rPr lang="es-ES" dirty="0" smtClean="0"/>
              <a:t>Creación de un sistema organizador de resultados de encuentros deportivos </a:t>
            </a:r>
          </a:p>
          <a:p>
            <a:r>
              <a:rPr lang="es-ES" dirty="0" smtClean="0"/>
              <a:t>Creación de una base de datos (Datos de jugadores y resultados deportivos).</a:t>
            </a:r>
          </a:p>
          <a:p>
            <a:r>
              <a:rPr lang="es-ES" dirty="0" smtClean="0"/>
              <a:t>Resultados manipulados por un administrador luego de vocalía.</a:t>
            </a:r>
          </a:p>
          <a:p>
            <a:r>
              <a:rPr lang="es-ES" dirty="0" smtClean="0"/>
              <a:t>Transcripción de jugadores habilitados dentro de la liga y retirados.</a:t>
            </a:r>
          </a:p>
          <a:p>
            <a:r>
              <a:rPr lang="es-ES" dirty="0" smtClean="0"/>
              <a:t>Respaldos de documentos físicos sin peligro a extinguirse.</a:t>
            </a:r>
            <a:endParaRPr lang="es-EC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1600764"/>
            <a:ext cx="3609456" cy="150394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564"/>
            <a:ext cx="3609456" cy="16002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3104704"/>
            <a:ext cx="3609456" cy="17430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4847779"/>
            <a:ext cx="3609456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6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TM02900743[[fn=Orgánico]]</Template>
  <TotalTime>248</TotalTime>
  <Words>404</Words>
  <Application>Microsoft Office PowerPoint</Application>
  <PresentationFormat>Panorámica</PresentationFormat>
  <Paragraphs>85</Paragraphs>
  <Slides>26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26</vt:i4>
      </vt:variant>
    </vt:vector>
  </HeadingPairs>
  <TitlesOfParts>
    <vt:vector size="36" baseType="lpstr">
      <vt:lpstr>Arial</vt:lpstr>
      <vt:lpstr>Bookman Old Style</vt:lpstr>
      <vt:lpstr>Calibri</vt:lpstr>
      <vt:lpstr>Calibri Light</vt:lpstr>
      <vt:lpstr>Rockwell</vt:lpstr>
      <vt:lpstr>Trebuchet MS</vt:lpstr>
      <vt:lpstr>Wingdings 2</vt:lpstr>
      <vt:lpstr>Wingdings 3</vt:lpstr>
      <vt:lpstr>HDOfficeLightV0</vt:lpstr>
      <vt:lpstr>Faceta</vt:lpstr>
      <vt:lpstr>UNIVERSIDAD TECNOLÓGICA ISRAEL</vt:lpstr>
      <vt:lpstr>TEMA</vt:lpstr>
      <vt:lpstr>INTEGRANTES DE PROYECTO Y DIRECTIVA DE LIGA SANTA ANA CHILLOGALLO</vt:lpstr>
      <vt:lpstr>ESTADIO LIGA DEPORTIVA SANTA ANA</vt:lpstr>
      <vt:lpstr>PROBLEMA </vt:lpstr>
      <vt:lpstr>IDENTIFICACIÓN DEL PROBLEMA</vt:lpstr>
      <vt:lpstr>Presentación de PowerPoint</vt:lpstr>
      <vt:lpstr>Presentación de PowerPoint</vt:lpstr>
      <vt:lpstr>Solución al Problema</vt:lpstr>
      <vt:lpstr>REQUERIMIENTOS FUNCIONALES</vt:lpstr>
      <vt:lpstr>Presentación de PowerPoint</vt:lpstr>
      <vt:lpstr>REQUERIMIENTOS NO FUNCIONALES</vt:lpstr>
      <vt:lpstr>Presentación de PowerPoint</vt:lpstr>
      <vt:lpstr>METODOLOGÍA XP</vt:lpstr>
      <vt:lpstr>Presentación de PowerPoint</vt:lpstr>
      <vt:lpstr>HISTORIAS DE USUARIO</vt:lpstr>
      <vt:lpstr>Ejemplo</vt:lpstr>
      <vt:lpstr>PRUEBAS UNITARIAS</vt:lpstr>
      <vt:lpstr>PRUEBAS DE ACEPTACIÓN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BIBLIOGRAFÍA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UNIVERSIDAD TECNOLÓGICA ISRAEL</dc:title>
  <dc:creator>Carlos Eduardo Chala Ortiz</dc:creator>
  <cp:lastModifiedBy>Carlos Eduardo Chala Ortiz</cp:lastModifiedBy>
  <cp:revision>23</cp:revision>
  <dcterms:modified xsi:type="dcterms:W3CDTF">2018-02-07T04:54:11Z</dcterms:modified>
</cp:coreProperties>
</file>